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352" r:id="rId3"/>
    <p:sldId id="382" r:id="rId4"/>
    <p:sldId id="316" r:id="rId5"/>
    <p:sldId id="388" r:id="rId6"/>
    <p:sldId id="389" r:id="rId7"/>
    <p:sldId id="390" r:id="rId8"/>
    <p:sldId id="391" r:id="rId9"/>
    <p:sldId id="394" r:id="rId10"/>
    <p:sldId id="393" r:id="rId11"/>
    <p:sldId id="392" r:id="rId12"/>
    <p:sldId id="275" r:id="rId13"/>
    <p:sldId id="304" r:id="rId14"/>
    <p:sldId id="289" r:id="rId15"/>
    <p:sldId id="288" r:id="rId16"/>
    <p:sldId id="290" r:id="rId17"/>
    <p:sldId id="383" r:id="rId18"/>
    <p:sldId id="395" r:id="rId19"/>
    <p:sldId id="361" r:id="rId20"/>
    <p:sldId id="35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710"/>
  </p:normalViewPr>
  <p:slideViewPr>
    <p:cSldViewPr snapToGrid="0" snapToObjects="1">
      <p:cViewPr varScale="1">
        <p:scale>
          <a:sx n="146" d="100"/>
          <a:sy n="146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F9B9C-B0B8-044A-B253-43F0AF84BC18}" type="datetimeFigureOut">
              <a:rPr lang="de-DE" smtClean="0"/>
              <a:t>23.02.22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BACA2-9905-E34E-98F1-4712F6B09F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 dirty="0"/>
              <a:t>Tipp: Sauber </a:t>
            </a:r>
            <a:r>
              <a:rPr lang="en-US" sz="5600" dirty="0" err="1"/>
              <a:t>Programmieren</a:t>
            </a:r>
            <a:endParaRPr lang="en-US" sz="5600" dirty="0">
              <a:highlight>
                <a:srgbClr val="C0C0C0"/>
              </a:highlight>
            </a:endParaRPr>
          </a:p>
        </p:txBody>
      </p:sp>
      <p:pic>
        <p:nvPicPr>
          <p:cNvPr id="7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CD132C68-F580-404D-911E-532B1D17E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20040" y="3097873"/>
            <a:ext cx="5614416" cy="2984830"/>
          </a:xfrm>
          <a:prstGeom prst="rect">
            <a:avLst/>
          </a:prstGeom>
        </p:spPr>
      </p:pic>
      <p:pic>
        <p:nvPicPr>
          <p:cNvPr id="8" name="Grafik 7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F4BDAA4-052F-2B4C-A634-46477D87E5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4496" y="3103665"/>
            <a:ext cx="5614416" cy="2973246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97E506-95C6-814F-9F51-5EEB9DB69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5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Mähen</a:t>
            </a:r>
            <a:r>
              <a:rPr lang="en-US" sz="5800" dirty="0"/>
              <a:t> </a:t>
            </a:r>
            <a:r>
              <a:rPr lang="en-US" sz="5800" dirty="0" err="1"/>
              <a:t>ohne</a:t>
            </a:r>
            <a:r>
              <a:rPr lang="en-US" sz="5800" dirty="0"/>
              <a:t> </a:t>
            </a:r>
            <a:r>
              <a:rPr lang="en-US" sz="5800" dirty="0" err="1"/>
              <a:t>Zählen</a:t>
            </a:r>
            <a:r>
              <a:rPr lang="en-US" sz="5800" dirty="0"/>
              <a:t>?</a:t>
            </a:r>
            <a:endParaRPr lang="en-US" sz="5800" dirty="0">
              <a:highlight>
                <a:srgbClr val="C0C0C0"/>
              </a:highlight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CE030"/>
          </a:solidFill>
          <a:ln w="38100" cap="rnd">
            <a:solidFill>
              <a:srgbClr val="DCE03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gefliest, Gewebe enthält.&#10;&#10;Automatisch generierte Beschreibung">
            <a:extLst>
              <a:ext uri="{FF2B5EF4-FFF2-40B4-BE49-F238E27FC236}">
                <a16:creationId xmlns:a16="http://schemas.microsoft.com/office/drawing/2014/main" id="{1A5A3520-459F-7C49-8CBA-EE0E12356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73360" y="-192024"/>
            <a:ext cx="5176487" cy="7214616"/>
          </a:xfrm>
          <a:prstGeom prst="rect">
            <a:avLst/>
          </a:prstGeom>
        </p:spPr>
      </p:pic>
      <p:sp>
        <p:nvSpPr>
          <p:cNvPr id="3" name="Rahmen 2">
            <a:extLst>
              <a:ext uri="{FF2B5EF4-FFF2-40B4-BE49-F238E27FC236}">
                <a16:creationId xmlns:a16="http://schemas.microsoft.com/office/drawing/2014/main" id="{228ED69F-16B5-EE4A-9FD2-81DCF13238A9}"/>
              </a:ext>
            </a:extLst>
          </p:cNvPr>
          <p:cNvSpPr/>
          <p:nvPr/>
        </p:nvSpPr>
        <p:spPr>
          <a:xfrm>
            <a:off x="4485736" y="1578634"/>
            <a:ext cx="879894" cy="420106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Rahmen 3">
            <a:extLst>
              <a:ext uri="{FF2B5EF4-FFF2-40B4-BE49-F238E27FC236}">
                <a16:creationId xmlns:a16="http://schemas.microsoft.com/office/drawing/2014/main" id="{A449D41E-2719-6245-A0F0-681D0D061A00}"/>
              </a:ext>
            </a:extLst>
          </p:cNvPr>
          <p:cNvSpPr/>
          <p:nvPr/>
        </p:nvSpPr>
        <p:spPr>
          <a:xfrm>
            <a:off x="11128075" y="1052423"/>
            <a:ext cx="1000665" cy="48221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2C3901-DFCD-7542-9685-CD8EAF95D4F7}"/>
              </a:ext>
            </a:extLst>
          </p:cNvPr>
          <p:cNvSpPr/>
          <p:nvPr/>
        </p:nvSpPr>
        <p:spPr>
          <a:xfrm>
            <a:off x="8978841" y="0"/>
            <a:ext cx="18501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Goldblöcke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9539509-7B7C-F846-AAE2-0DACD84AE760}"/>
              </a:ext>
            </a:extLst>
          </p:cNvPr>
          <p:cNvSpPr/>
          <p:nvPr/>
        </p:nvSpPr>
        <p:spPr>
          <a:xfrm>
            <a:off x="6253276" y="5969099"/>
            <a:ext cx="20024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Eisenblöcke</a:t>
            </a:r>
          </a:p>
        </p:txBody>
      </p:sp>
      <p:sp>
        <p:nvSpPr>
          <p:cNvPr id="9" name="Pfeil nach unten 8">
            <a:extLst>
              <a:ext uri="{FF2B5EF4-FFF2-40B4-BE49-F238E27FC236}">
                <a16:creationId xmlns:a16="http://schemas.microsoft.com/office/drawing/2014/main" id="{F036A4B3-5734-B849-9CAF-C4BA7FE7A1A4}"/>
              </a:ext>
            </a:extLst>
          </p:cNvPr>
          <p:cNvSpPr/>
          <p:nvPr/>
        </p:nvSpPr>
        <p:spPr>
          <a:xfrm rot="8102801">
            <a:off x="5443846" y="5077772"/>
            <a:ext cx="1343996" cy="11038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C901F0F4-443C-9A4C-A036-A71C0D1F48B6}"/>
              </a:ext>
            </a:extLst>
          </p:cNvPr>
          <p:cNvSpPr/>
          <p:nvPr/>
        </p:nvSpPr>
        <p:spPr>
          <a:xfrm rot="18706853">
            <a:off x="10082237" y="848490"/>
            <a:ext cx="992038" cy="106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60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Wenn… dann!</a:t>
            </a:r>
          </a:p>
        </p:txBody>
      </p:sp>
      <p:pic>
        <p:nvPicPr>
          <p:cNvPr id="7" name="Grafik 6" descr="Ein Bild, das Monitor, grün, sitzend, Bildschirm enthält.&#10;&#10;Automatisch generierte Beschreibung">
            <a:extLst>
              <a:ext uri="{FF2B5EF4-FFF2-40B4-BE49-F238E27FC236}">
                <a16:creationId xmlns:a16="http://schemas.microsoft.com/office/drawing/2014/main" id="{6D5E91DE-4D83-884D-9822-E5B5BC35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8" y="4166629"/>
            <a:ext cx="1130300" cy="1193800"/>
          </a:xfrm>
          <a:prstGeom prst="rect">
            <a:avLst/>
          </a:prstGeom>
        </p:spPr>
      </p:pic>
      <p:pic>
        <p:nvPicPr>
          <p:cNvPr id="9" name="Grafik 8" descr="Ein Bild, das Tisch, Läufer enthält.&#10;&#10;Automatisch generierte Beschreibung">
            <a:extLst>
              <a:ext uri="{FF2B5EF4-FFF2-40B4-BE49-F238E27FC236}">
                <a16:creationId xmlns:a16="http://schemas.microsoft.com/office/drawing/2014/main" id="{92116AAE-E9D3-BC4D-B044-0FDECDAD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79" y="4166629"/>
            <a:ext cx="1092200" cy="1092200"/>
          </a:xfrm>
          <a:prstGeom prst="rect">
            <a:avLst/>
          </a:prstGeom>
        </p:spPr>
      </p:pic>
      <p:pic>
        <p:nvPicPr>
          <p:cNvPr id="11" name="Grafik 10" descr="Ein Bild, das Monitor, Anzeige, Uhr enthält.&#10;&#10;Automatisch generierte Beschreibung">
            <a:extLst>
              <a:ext uri="{FF2B5EF4-FFF2-40B4-BE49-F238E27FC236}">
                <a16:creationId xmlns:a16="http://schemas.microsoft.com/office/drawing/2014/main" id="{E9157AD7-3585-AD44-B647-8838E7662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52" y="4192029"/>
            <a:ext cx="1066800" cy="1066800"/>
          </a:xfrm>
          <a:prstGeom prst="rect">
            <a:avLst/>
          </a:prstGeom>
        </p:spPr>
      </p:pic>
      <p:pic>
        <p:nvPicPr>
          <p:cNvPr id="13" name="Grafik 12" descr="Ein Bild, das Uhr enthält.&#10;&#10;Automatisch generierte Beschreibung">
            <a:extLst>
              <a:ext uri="{FF2B5EF4-FFF2-40B4-BE49-F238E27FC236}">
                <a16:creationId xmlns:a16="http://schemas.microsoft.com/office/drawing/2014/main" id="{B488B73F-04FA-7D47-A71C-5DB19EAA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090" y="4166629"/>
            <a:ext cx="1130300" cy="1104900"/>
          </a:xfrm>
          <a:prstGeom prst="rect">
            <a:avLst/>
          </a:prstGeom>
        </p:spPr>
      </p:pic>
      <p:pic>
        <p:nvPicPr>
          <p:cNvPr id="15" name="Grafik 14" descr="Ein Bild, das Monitor, Bildschirm, Uhr, Zeichnung enthält.&#10;&#10;Automatisch generierte Beschreibung">
            <a:extLst>
              <a:ext uri="{FF2B5EF4-FFF2-40B4-BE49-F238E27FC236}">
                <a16:creationId xmlns:a16="http://schemas.microsoft.com/office/drawing/2014/main" id="{972B2665-98EE-F84C-9302-864B70E34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435" y="4033038"/>
            <a:ext cx="1168400" cy="1168400"/>
          </a:xfrm>
          <a:prstGeom prst="rect">
            <a:avLst/>
          </a:prstGeom>
        </p:spPr>
      </p:pic>
      <p:pic>
        <p:nvPicPr>
          <p:cNvPr id="19" name="Inhaltsplatzhalter 18" descr="Ein Bild, das Monitor, sitzend, grün, Bildschirm enthält.&#10;&#10;Automatisch generierte Beschreibung">
            <a:extLst>
              <a:ext uri="{FF2B5EF4-FFF2-40B4-BE49-F238E27FC236}">
                <a16:creationId xmlns:a16="http://schemas.microsoft.com/office/drawing/2014/main" id="{0A78BF60-CE4E-7245-A9FE-7FFAAFD56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534056" y="4090429"/>
            <a:ext cx="1143000" cy="1117600"/>
          </a:xfr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5D3B85D-08DD-414C-8DEE-AC8F19900B3A}"/>
              </a:ext>
            </a:extLst>
          </p:cNvPr>
          <p:cNvSpPr txBox="1"/>
          <p:nvPr/>
        </p:nvSpPr>
        <p:spPr>
          <a:xfrm>
            <a:off x="514944" y="3081638"/>
            <a:ext cx="149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WENN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042CC14-9FC0-9A48-8B3B-F88020C939A5}"/>
              </a:ext>
            </a:extLst>
          </p:cNvPr>
          <p:cNvSpPr txBox="1"/>
          <p:nvPr/>
        </p:nvSpPr>
        <p:spPr>
          <a:xfrm>
            <a:off x="2293894" y="3108754"/>
            <a:ext cx="2020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VOR MIR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F73843E-2811-114B-BC4C-38FE76A247F5}"/>
              </a:ext>
            </a:extLst>
          </p:cNvPr>
          <p:cNvSpPr txBox="1"/>
          <p:nvPr/>
        </p:nvSpPr>
        <p:spPr>
          <a:xfrm>
            <a:off x="4690392" y="3121454"/>
            <a:ext cx="77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IST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481522-563C-9B4F-A094-25D484F4BE83}"/>
              </a:ext>
            </a:extLst>
          </p:cNvPr>
          <p:cNvSpPr txBox="1"/>
          <p:nvPr/>
        </p:nvSpPr>
        <p:spPr>
          <a:xfrm>
            <a:off x="5754273" y="3108753"/>
            <a:ext cx="2580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u="sng" dirty="0"/>
              <a:t>GOLDBLOCK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A03999-950D-E74C-8214-600B01B42211}"/>
              </a:ext>
            </a:extLst>
          </p:cNvPr>
          <p:cNvSpPr txBox="1"/>
          <p:nvPr/>
        </p:nvSpPr>
        <p:spPr>
          <a:xfrm>
            <a:off x="8337614" y="3081637"/>
            <a:ext cx="1560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DANN</a:t>
            </a:r>
            <a:r>
              <a:rPr lang="de-DE" sz="7200" b="1" dirty="0">
                <a:solidFill>
                  <a:srgbClr val="FF0000"/>
                </a:solidFill>
              </a:rPr>
              <a:t>(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E6BEE94-A16F-FC4B-BF90-0B92C28E48D5}"/>
              </a:ext>
            </a:extLst>
          </p:cNvPr>
          <p:cNvSpPr txBox="1"/>
          <p:nvPr/>
        </p:nvSpPr>
        <p:spPr>
          <a:xfrm>
            <a:off x="10355992" y="3121453"/>
            <a:ext cx="1455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ENDE</a:t>
            </a:r>
            <a:r>
              <a:rPr lang="de-DE" sz="7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74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Verwechslungsgefahr…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2F57536-67CC-9946-99F7-D67DFCBD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708234"/>
            <a:ext cx="5614416" cy="37641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437A9DB-F9DD-0047-B325-B2AD5620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73" y="2399001"/>
            <a:ext cx="5614416" cy="30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6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D4C52-D5C6-AD43-87B9-BF72D7D3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1</a:t>
            </a:r>
          </a:p>
        </p:txBody>
      </p:sp>
      <p:pic>
        <p:nvPicPr>
          <p:cNvPr id="5" name="Inhaltsplatzhalter 4" descr="Ein Bild, das Schrank enthält.&#10;&#10;Automatisch generierte Beschreibung">
            <a:extLst>
              <a:ext uri="{FF2B5EF4-FFF2-40B4-BE49-F238E27FC236}">
                <a16:creationId xmlns:a16="http://schemas.microsoft.com/office/drawing/2014/main" id="{7E6C2EA1-6AD0-DA44-B73B-CDEBD9E31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2258219"/>
            <a:ext cx="4241800" cy="3594100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62F73F-D2FD-6E4A-B8FC-FA588B400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8174" y="2301081"/>
            <a:ext cx="5356225" cy="35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0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CB27C-D9B0-2A42-8237-6E7349A9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600"/>
              <a:t>Andere Seite…. Was jetzt?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F630EB-9C58-4549-8969-C0F0CDB99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Inhaltsplatzhalter 4" descr="Ein Bild, das Tisch, Kuchen, sitzend, grün enthält.&#10;&#10;Automatisch generierte Beschreibung">
            <a:extLst>
              <a:ext uri="{FF2B5EF4-FFF2-40B4-BE49-F238E27FC236}">
                <a16:creationId xmlns:a16="http://schemas.microsoft.com/office/drawing/2014/main" id="{BF58D4C6-2306-844D-B8E9-96E9EB2480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80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476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31812-5965-3749-87C3-A8F2A27B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2: (Profi-Level)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E70E78E-5380-9A46-943F-339FE2004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073" y="1928813"/>
            <a:ext cx="5963853" cy="4252912"/>
          </a:xfrm>
        </p:spPr>
      </p:pic>
    </p:spTree>
    <p:extLst>
      <p:ext uri="{BB962C8B-B14F-4D97-AF65-F5344CB8AC3E}">
        <p14:creationId xmlns:p14="http://schemas.microsoft.com/office/powerpoint/2010/main" val="377950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Deine Aufgaben:</a:t>
            </a:r>
            <a:br>
              <a:rPr lang="de-DE" sz="5000" dirty="0"/>
            </a:br>
            <a:r>
              <a:rPr lang="de-DE" sz="5000" dirty="0"/>
              <a:t>Automatisch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3200" dirty="0"/>
              <a:t>Aufgabe 1: Smaragdernten ohne Zählen:</a:t>
            </a:r>
          </a:p>
          <a:p>
            <a:pPr lvl="1"/>
            <a:r>
              <a:rPr lang="de-DE" sz="2800" dirty="0" err="1"/>
              <a:t>GoldBlock</a:t>
            </a:r>
            <a:r>
              <a:rPr lang="de-DE" sz="2800" dirty="0"/>
              <a:t> – RECHTS </a:t>
            </a:r>
          </a:p>
          <a:p>
            <a:pPr lvl="1"/>
            <a:r>
              <a:rPr lang="de-DE" sz="2800" dirty="0" err="1"/>
              <a:t>EisenBlock</a:t>
            </a:r>
            <a:r>
              <a:rPr lang="de-DE" sz="2800" dirty="0"/>
              <a:t> - LINKS</a:t>
            </a:r>
          </a:p>
          <a:p>
            <a:r>
              <a:rPr lang="de-DE" sz="3200" dirty="0"/>
              <a:t>Aufgabe 2: Erkenne das Ende! </a:t>
            </a:r>
          </a:p>
          <a:p>
            <a:pPr lvl="1"/>
            <a:r>
              <a:rPr lang="de-DE" sz="2800" dirty="0"/>
              <a:t>Unter mir Ziegelsteine?!?!</a:t>
            </a:r>
          </a:p>
          <a:p>
            <a:pPr lvl="1"/>
            <a:r>
              <a:rPr lang="de-DE" sz="2800" dirty="0"/>
              <a:t>Tanzen &amp; Jubeln bitte!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904AD2-BC4B-4B45-A5FC-74BB20AEA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412607"/>
            <a:ext cx="5457444" cy="3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/>
              <a:t>Lösung: </a:t>
            </a:r>
            <a:br>
              <a:rPr lang="de-DE" sz="5000" dirty="0"/>
            </a:br>
            <a:r>
              <a:rPr lang="de-DE" sz="5000" dirty="0"/>
              <a:t>Bibliothek</a:t>
            </a:r>
          </a:p>
        </p:txBody>
      </p:sp>
      <p:sp>
        <p:nvSpPr>
          <p:cNvPr id="6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9FB04"/>
          </a:solidFill>
          <a:ln w="38100" cap="rnd">
            <a:solidFill>
              <a:srgbClr val="E9FB0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Teilt eure Programm – wir sind gespannt!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EEC38-B4BA-CA40-80A1-FFBEF4BE3F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54" y="0"/>
            <a:ext cx="612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462334"/>
          </a:xfrm>
        </p:spPr>
        <p:txBody>
          <a:bodyPr anchor="b">
            <a:normAutofit/>
          </a:bodyPr>
          <a:lstStyle/>
          <a:p>
            <a:r>
              <a:rPr lang="de-DE" sz="6600" dirty="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Was hat dir gefallen?</a:t>
            </a:r>
          </a:p>
          <a:p>
            <a:r>
              <a:rPr lang="de-DE" dirty="0"/>
              <a:t>Was können wir besser machen?</a:t>
            </a:r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6749C6C-5E9D-694C-8462-B95B46020BE9}"/>
              </a:ext>
            </a:extLst>
          </p:cNvPr>
          <p:cNvSpPr txBox="1"/>
          <p:nvPr/>
        </p:nvSpPr>
        <p:spPr>
          <a:xfrm>
            <a:off x="640080" y="3965357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600"/>
              <a:t>Was machen wir?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EA9FE"/>
          </a:solidFill>
          <a:ln w="38100" cap="rnd">
            <a:solidFill>
              <a:srgbClr val="5EA9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969818"/>
          </a:xfrm>
        </p:spPr>
        <p:txBody>
          <a:bodyPr>
            <a:normAutofit/>
          </a:bodyPr>
          <a:lstStyle/>
          <a:p>
            <a:r>
              <a:rPr lang="de-DE" sz="4000" b="1" dirty="0"/>
              <a:t>Kurze Wiederholung…</a:t>
            </a:r>
          </a:p>
          <a:p>
            <a:r>
              <a:rPr lang="de-DE" sz="4000" b="1" dirty="0"/>
              <a:t>Wenn-Dann – Teil 1</a:t>
            </a:r>
            <a:endParaRPr lang="de-DE" sz="3200" b="1" dirty="0"/>
          </a:p>
          <a:p>
            <a:pPr marL="0" indent="0">
              <a:buNone/>
            </a:pPr>
            <a:r>
              <a:rPr lang="de-DE" sz="4000" b="1" dirty="0"/>
              <a:t>	Fragen nach dem Erklären…</a:t>
            </a:r>
          </a:p>
          <a:p>
            <a:r>
              <a:rPr lang="de-DE" sz="4000" b="1" dirty="0"/>
              <a:t>Gruppenräume &amp; Ernten!</a:t>
            </a:r>
          </a:p>
          <a:p>
            <a:r>
              <a:rPr lang="de-DE" sz="4000" b="1" dirty="0"/>
              <a:t>Nicht alles verstanden? -&gt; </a:t>
            </a:r>
            <a:r>
              <a:rPr lang="de-DE" sz="3600" b="1" dirty="0"/>
              <a:t>Video mit allen Infos</a:t>
            </a:r>
          </a:p>
          <a:p>
            <a:pPr marL="0" indent="0">
              <a:buNone/>
            </a:pPr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7" name="Grafik 6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73C50834-08F2-9744-8E10-8784C66A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7200" dirty="0"/>
              <a:t>Probleme?</a:t>
            </a:r>
          </a:p>
        </p:txBody>
      </p:sp>
      <p:sp>
        <p:nvSpPr>
          <p:cNvPr id="13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2C1FD"/>
          </a:solidFill>
          <a:ln w="38100" cap="rnd">
            <a:solidFill>
              <a:srgbClr val="82C1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r>
              <a:rPr lang="de-DE" sz="5400" dirty="0"/>
              <a:t>Da kannst nichts hören? Bitte die Webseite mit der Video-Konferenz neu laden.</a:t>
            </a:r>
          </a:p>
          <a:p>
            <a:r>
              <a:rPr lang="de-DE" sz="5400" b="1" dirty="0"/>
              <a:t>Eingesperrt </a:t>
            </a:r>
            <a:r>
              <a:rPr lang="de-DE" sz="5400" b="1" dirty="0" err="1"/>
              <a:t>etc</a:t>
            </a:r>
            <a:r>
              <a:rPr lang="de-DE" sz="5400" b="1" dirty="0"/>
              <a:t>? NEU Verbinden?</a:t>
            </a:r>
          </a:p>
          <a:p>
            <a:pPr marL="0" indent="0">
              <a:buNone/>
            </a:pPr>
            <a:endParaRPr lang="de-DE" sz="5400" dirty="0"/>
          </a:p>
          <a:p>
            <a:endParaRPr lang="de-DE" sz="5400" dirty="0"/>
          </a:p>
          <a:p>
            <a:endParaRPr lang="de-DE" sz="5400" dirty="0"/>
          </a:p>
        </p:txBody>
      </p:sp>
      <p:pic>
        <p:nvPicPr>
          <p:cNvPr id="6" name="Grafik 5" descr="Ein Bild, das Text, Elektronik, Anzeige, Computer enthält.&#10;&#10;Automatisch generierte Beschreibung">
            <a:extLst>
              <a:ext uri="{FF2B5EF4-FFF2-40B4-BE49-F238E27FC236}">
                <a16:creationId xmlns:a16="http://schemas.microsoft.com/office/drawing/2014/main" id="{846E0282-FF67-1743-A4CA-E13AB0DD9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836" y="1011767"/>
            <a:ext cx="4930843" cy="4834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873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4A66B5-78B1-CE4A-9B3E-FDE88EB9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89" y="2149665"/>
            <a:ext cx="2380352" cy="1719072"/>
          </a:xfrm>
        </p:spPr>
        <p:txBody>
          <a:bodyPr anchor="b">
            <a:normAutofit fontScale="90000"/>
          </a:bodyPr>
          <a:lstStyle/>
          <a:p>
            <a:r>
              <a:rPr lang="de-DE" sz="4400" dirty="0"/>
              <a:t>Schleife in Schleife</a:t>
            </a:r>
          </a:p>
        </p:txBody>
      </p:sp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2A921B-118A-D148-B6D9-B79415113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26" y="549120"/>
            <a:ext cx="4233348" cy="5961093"/>
          </a:xfrm>
        </p:spPr>
      </p:pic>
      <p:pic>
        <p:nvPicPr>
          <p:cNvPr id="10" name="Grafik 9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251F2F4E-9711-4F43-A851-4748E0D60C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60"/>
          <a:stretch/>
        </p:blipFill>
        <p:spPr>
          <a:xfrm>
            <a:off x="7738226" y="439461"/>
            <a:ext cx="4124317" cy="61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1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Tipp: Jedes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DO</a:t>
            </a:r>
            <a:r>
              <a:rPr lang="de-DE" dirty="0"/>
              <a:t> braucht ein </a:t>
            </a:r>
            <a:r>
              <a:rPr lang="de-DE" dirty="0">
                <a:highlight>
                  <a:srgbClr val="C0C0C0"/>
                </a:highlight>
                <a:latin typeface="Ubuntu" panose="020B0504030602030204" pitchFamily="34" charset="0"/>
              </a:rPr>
              <a:t>END</a:t>
            </a:r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4334B1F-9228-3740-BC9D-957892732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714" y="1928813"/>
            <a:ext cx="8056572" cy="4252912"/>
          </a:xfrm>
        </p:spPr>
      </p:pic>
    </p:spTree>
    <p:extLst>
      <p:ext uri="{BB962C8B-B14F-4D97-AF65-F5344CB8AC3E}">
        <p14:creationId xmlns:p14="http://schemas.microsoft.com/office/powerpoint/2010/main" val="173637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/>
              <a:t>Tipp: Einrücken!</a:t>
            </a:r>
            <a:endParaRPr lang="en-US" sz="89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Jede</a:t>
            </a:r>
            <a:r>
              <a:rPr lang="en-US" dirty="0"/>
              <a:t> Ebene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Schleife</a:t>
            </a:r>
            <a:r>
              <a:rPr lang="en-US" dirty="0"/>
              <a:t>!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B12"/>
          </a:solidFill>
          <a:ln w="38100" cap="rnd">
            <a:solidFill>
              <a:srgbClr val="FFFB1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Kreuzworträtsel enthält.&#10;&#10;Automatisch generierte Beschreibung">
            <a:extLst>
              <a:ext uri="{FF2B5EF4-FFF2-40B4-BE49-F238E27FC236}">
                <a16:creationId xmlns:a16="http://schemas.microsoft.com/office/drawing/2014/main" id="{5598E161-6F9B-FC46-9419-0E9E835BB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871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146A32-1595-3242-B8D0-5721545E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/>
              <a:t>Tipp: Endlos!</a:t>
            </a:r>
            <a:endParaRPr lang="en-US" sz="5600">
              <a:highlight>
                <a:srgbClr val="C0C0C0"/>
              </a:highligh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2CE8DF-C250-415A-932B-A8FE41F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742598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Jede Ebene ist eine Schleife!</a:t>
            </a:r>
          </a:p>
        </p:txBody>
      </p:sp>
      <p:pic>
        <p:nvPicPr>
          <p:cNvPr id="4" name="Grafik 3" descr="Ein Bild, das Text, Shoji, Kreuzworträtsel, gefliest enthält.&#10;&#10;Automatisch generierte Beschreibung">
            <a:extLst>
              <a:ext uri="{FF2B5EF4-FFF2-40B4-BE49-F238E27FC236}">
                <a16:creationId xmlns:a16="http://schemas.microsoft.com/office/drawing/2014/main" id="{B9D203A4-486C-594D-89A3-F55F7B0C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4" y="2633472"/>
            <a:ext cx="1139996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70" y="-468224"/>
            <a:ext cx="4757205" cy="5583148"/>
          </a:xfrm>
        </p:spPr>
        <p:txBody>
          <a:bodyPr anchor="ctr">
            <a:normAutofit/>
          </a:bodyPr>
          <a:lstStyle/>
          <a:p>
            <a:r>
              <a:rPr lang="de-DE" sz="6000" dirty="0"/>
              <a:t>Welcher Satz </a:t>
            </a:r>
            <a:br>
              <a:rPr lang="de-DE" sz="6000" dirty="0"/>
            </a:br>
            <a:r>
              <a:rPr lang="de-DE" sz="6000" dirty="0"/>
              <a:t>ist leichter zu lesen?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08724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Macintosh PowerPoint</Application>
  <PresentationFormat>Breitbild</PresentationFormat>
  <Paragraphs>54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Modern Love</vt:lpstr>
      <vt:lpstr>The Hand</vt:lpstr>
      <vt:lpstr>Ubuntu</vt:lpstr>
      <vt:lpstr>SketchyVTI</vt:lpstr>
      <vt:lpstr>Schön, dass Du da bist!</vt:lpstr>
      <vt:lpstr>Was machen wir?</vt:lpstr>
      <vt:lpstr>Probleme?</vt:lpstr>
      <vt:lpstr>Kurze Wiederholung</vt:lpstr>
      <vt:lpstr>Schleife in Schleife</vt:lpstr>
      <vt:lpstr>Tipp: Jedes DO braucht ein END</vt:lpstr>
      <vt:lpstr>Tipp: Einrücken!</vt:lpstr>
      <vt:lpstr>Tipp: Endlos!</vt:lpstr>
      <vt:lpstr>Welcher Satz  ist leichter zu lesen?</vt:lpstr>
      <vt:lpstr>Tipp: Sauber Programmieren</vt:lpstr>
      <vt:lpstr>Mähen ohne Zählen?</vt:lpstr>
      <vt:lpstr>Wenn… dann!</vt:lpstr>
      <vt:lpstr>Verwechslungsgefahr…</vt:lpstr>
      <vt:lpstr>Level 1</vt:lpstr>
      <vt:lpstr>Andere Seite…. Was jetzt?</vt:lpstr>
      <vt:lpstr>Aufgabe 2: (Profi-Level)</vt:lpstr>
      <vt:lpstr>Deine Aufgaben: Automatisch</vt:lpstr>
      <vt:lpstr>Lösung:  Bibliothek</vt:lpstr>
      <vt:lpstr>Feedback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37</cp:revision>
  <dcterms:created xsi:type="dcterms:W3CDTF">2021-01-19T15:46:41Z</dcterms:created>
  <dcterms:modified xsi:type="dcterms:W3CDTF">2022-02-23T14:22:18Z</dcterms:modified>
</cp:coreProperties>
</file>